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77363" autoAdjust="0"/>
  </p:normalViewPr>
  <p:slideViewPr>
    <p:cSldViewPr snapToGrid="0" snapToObjects="1">
      <p:cViewPr varScale="1">
        <p:scale>
          <a:sx n="67" d="100"/>
          <a:sy n="67" d="100"/>
        </p:scale>
        <p:origin x="19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0049-BB19-0D4F-9443-51B5541319C5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12EB4-515E-1540-BAB9-675605F412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8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svako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naučiti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osjeća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ugodno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javni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efikasan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tome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vještina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moći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cijeli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svoj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život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bez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obzira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profesiju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obnašate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                                                           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42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slijedite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smjernice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uspjeh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daleko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manje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vjerovatan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                              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advokatu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vrijednost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sposobnost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jasno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uvjerljivo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iznesete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stajalište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klijenta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                               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je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najvažnija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vještina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trebate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posjedovati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uspješni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23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Trebate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povezati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publikom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Dajte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razlog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vas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slušaju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olakšajte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jasno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čuju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poruku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Energična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privlačna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prezentacija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najučinkovitija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965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Organizacija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slijedi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pravilo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tri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dijela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                              </a:t>
            </a: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publika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razumjeti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poruku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pratiti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misao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prelazi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Prestat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slušati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07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Glavna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optužbe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odbrane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trebala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ponavljati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prenositi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kroz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svaku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fazu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suđenja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argumentacije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bs-Lat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8D12EB4-515E-1540-BAB9-675605F41207}" type="slidenum">
              <a:rPr/>
              <a:t>5</a:t>
            </a:fld>
            <a:endParaRPr lang="bs-Latn" dirty="0"/>
          </a:p>
        </p:txBody>
      </p:sp>
    </p:spTree>
    <p:extLst>
      <p:ext uri="{BB962C8B-B14F-4D97-AF65-F5344CB8AC3E}">
        <p14:creationId xmlns:p14="http://schemas.microsoft.com/office/powerpoint/2010/main" val="4061582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Glavne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organizirati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slučaj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vas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Tx/>
              <a:buChar char="-"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vodite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logički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svoju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presudu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marL="171450" indent="-171450">
              <a:buFontTx/>
              <a:buChar char="-"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svaka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tačka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povezana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temom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olakšajte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slaže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vama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230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Dobro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usvojite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sadržaj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razgovarajte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prirodno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Nemojte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čitati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sudu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Nemojte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napamet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Vježbajte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ispred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nekoga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vježba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73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Ukoliko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žurite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onda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razmišljate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govorite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slušaoci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vas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neće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moći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pratiti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01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Opustite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-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tijelo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prenijeti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napetost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slušaoca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dekoncentrisati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Dišite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tijelo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bez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kisika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potroši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vremena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80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ništa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važnije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vježbe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sigurniji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uvjerljiviji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komotniji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učinkovitiji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vježbate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ono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reći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                                             </a:t>
            </a:r>
          </a:p>
          <a:p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Najbolji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svijetu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biti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katastrofalan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niste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vježbali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moguće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12EB4-515E-1540-BAB9-675605F4120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3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C708E2-AE49-CB4A-BE6C-E6B4029560CC}" type="datetimeFigureOut">
              <a:rPr lang="en-US" smtClean="0"/>
              <a:t>8/30/2018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36C15DB-6D90-FB49-88AC-3A842DCD567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857" y="400086"/>
            <a:ext cx="7762343" cy="4383553"/>
          </a:xfrm>
        </p:spPr>
        <p:txBody>
          <a:bodyPr>
            <a:normAutofit/>
          </a:bodyPr>
          <a:lstStyle/>
          <a:p>
            <a:endParaRPr lang="bs-Latn" sz="5400" dirty="0">
              <a:latin typeface="Apple Chancery"/>
              <a:cs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66159"/>
            <a:ext cx="8993955" cy="2365727"/>
          </a:xfrm>
        </p:spPr>
        <p:txBody>
          <a:bodyPr>
            <a:noAutofit/>
          </a:bodyPr>
          <a:lstStyle/>
          <a:p>
            <a:pPr algn="ctr" rtl="0"/>
            <a:r>
              <a:rPr lang="bs-Latn" sz="4800" b="0" i="0" u="none" baseline="0" dirty="0">
                <a:latin typeface="Apple Chancery"/>
                <a:cs typeface="Apple Chancery"/>
              </a:rPr>
              <a:t>Javni   govor </a:t>
            </a:r>
            <a:br>
              <a:rPr lang="bs-Latn" sz="4800" dirty="0">
                <a:latin typeface="Apple Chancery"/>
                <a:cs typeface="Apple Chancery"/>
              </a:rPr>
            </a:br>
            <a:br>
              <a:rPr lang="bs-Latn" sz="4800" dirty="0">
                <a:latin typeface="Apple Chancery"/>
                <a:cs typeface="Apple Chancery"/>
              </a:rPr>
            </a:br>
            <a:r>
              <a:rPr lang="bs-Latn" sz="4800" b="0" i="0" u="none" baseline="0" dirty="0">
                <a:latin typeface="Apple Chancery"/>
                <a:cs typeface="Apple Chancery"/>
              </a:rPr>
              <a:t>- savjeti</a:t>
            </a:r>
            <a:endParaRPr lang="bs-Latn" sz="4800" dirty="0"/>
          </a:p>
        </p:txBody>
      </p:sp>
    </p:spTree>
    <p:extLst>
      <p:ext uri="{BB962C8B-B14F-4D97-AF65-F5344CB8AC3E}">
        <p14:creationId xmlns:p14="http://schemas.microsoft.com/office/powerpoint/2010/main" val="282432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365295"/>
            <a:ext cx="7556313" cy="785455"/>
          </a:xfrm>
        </p:spPr>
        <p:txBody>
          <a:bodyPr/>
          <a:lstStyle/>
          <a:p>
            <a:pPr algn="ctr" rtl="0"/>
            <a:r>
              <a:rPr lang="bs-Latn" b="1" i="0" u="none" baseline="0"/>
              <a:t>UVJEŽBAJTE SVOJ GOVOR</a:t>
            </a:r>
            <a:endParaRPr lang="bs-Lat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550" y="1150751"/>
            <a:ext cx="8680819" cy="570725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bs-Latn" sz="2800" b="0" i="0" u="none" baseline="0"/>
              <a:t>  KORISTITE GLAVNE CRTE SVOG GOVORA ZA VJEŽBU.</a:t>
            </a:r>
          </a:p>
          <a:p>
            <a:pPr algn="l" rtl="0"/>
            <a:r>
              <a:rPr lang="bs-Latn" sz="2800" b="0" i="0" u="none" baseline="0"/>
              <a:t>  SNIMITE I PRESLUŠAJTE SVOJE IZLAGANJE.</a:t>
            </a:r>
            <a:endParaRPr lang="bs-Latn" sz="2800" dirty="0"/>
          </a:p>
          <a:p>
            <a:pPr algn="l" rtl="0"/>
            <a:r>
              <a:rPr lang="bs-Latn" sz="2800" b="0" i="0" u="none" baseline="0"/>
              <a:t>  SNIMITE KAMEROM SVOJE IZLAGANJE I POGLEDAJTE GA.</a:t>
            </a:r>
          </a:p>
          <a:p>
            <a:pPr algn="l" rtl="0"/>
            <a:r>
              <a:rPr lang="bs-Latn" sz="2800" b="0" i="0" u="none" baseline="0"/>
              <a:t>  VIZUALIZIRAJTE KAKO DRŽITE GOVOR.</a:t>
            </a:r>
          </a:p>
          <a:p>
            <a:pPr algn="l" rtl="0"/>
            <a:r>
              <a:rPr lang="bs-Latn" sz="2800" b="0" i="0" u="none" baseline="0"/>
              <a:t>  VJEŽBAJTE PRED LJUDIMA – TRAŽITE KONSTRUKTIVNU KRITIKU.</a:t>
            </a:r>
          </a:p>
          <a:p>
            <a:pPr algn="l" rtl="0"/>
            <a:r>
              <a:rPr lang="bs-Latn" sz="2800" b="0" i="0" u="none" baseline="0"/>
              <a:t>  RAZMISLITE O KORIŠTENJU PREZENTACIJSKIH ALATA ILI SOFTVERA.  </a:t>
            </a:r>
          </a:p>
          <a:p>
            <a:pPr algn="l" rtl="0"/>
            <a:r>
              <a:rPr lang="bs-Latn" sz="2800" b="0" i="0" u="none" baseline="0"/>
              <a:t>  VIZUALIZIRAJTE USPJEH.</a:t>
            </a:r>
            <a:endParaRPr lang="bs-Latn" sz="2800" dirty="0"/>
          </a:p>
          <a:p>
            <a:endParaRPr lang="bs-Latn" sz="2800" dirty="0"/>
          </a:p>
        </p:txBody>
      </p:sp>
    </p:spTree>
    <p:extLst>
      <p:ext uri="{BB962C8B-B14F-4D97-AF65-F5344CB8AC3E}">
        <p14:creationId xmlns:p14="http://schemas.microsoft.com/office/powerpoint/2010/main" val="268505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bs-Latn" b="1" i="1" u="none" baseline="0"/>
              <a:t>AKO SVE OVO URADITE</a:t>
            </a:r>
            <a:endParaRPr lang="bs-Lat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bs-Latn" sz="4000" b="1" i="1" u="none" baseline="0" dirty="0">
                <a:latin typeface="Apple Chancery"/>
                <a:cs typeface="Apple Chancery"/>
              </a:rPr>
              <a:t>BIT ĆE SVE UREDU </a:t>
            </a:r>
          </a:p>
          <a:p>
            <a:pPr marL="0" indent="0" algn="ctr" rtl="0">
              <a:buNone/>
            </a:pPr>
            <a:r>
              <a:rPr lang="bs-Latn" sz="4000" b="1" i="1" u="none" baseline="0" dirty="0">
                <a:latin typeface="Apple Chancery"/>
                <a:cs typeface="Apple Chancery"/>
              </a:rPr>
              <a:t>I BIT ĆETE SVE BOLJI</a:t>
            </a:r>
          </a:p>
          <a:p>
            <a:pPr marL="0" indent="0" algn="ctr" rtl="0">
              <a:buNone/>
            </a:pPr>
            <a:r>
              <a:rPr lang="bs-Latn" sz="4000" b="1" i="1" u="none" baseline="0" dirty="0">
                <a:latin typeface="Apple Chancery"/>
                <a:cs typeface="Apple Chancery"/>
              </a:rPr>
              <a:t>SVAKI </a:t>
            </a:r>
            <a:r>
              <a:rPr lang="en-GB" sz="4000" b="1" i="1" u="none" baseline="0" dirty="0">
                <a:latin typeface="Apple Chancery"/>
                <a:cs typeface="Apple Chancery"/>
              </a:rPr>
              <a:t>P</a:t>
            </a:r>
            <a:r>
              <a:rPr lang="hr-BA" sz="4000" b="1" i="1" u="none" baseline="0" dirty="0">
                <a:latin typeface="Apple Chancery"/>
                <a:cs typeface="Apple Chancery"/>
              </a:rPr>
              <a:t>UT</a:t>
            </a:r>
            <a:endParaRPr lang="bs-Latn" sz="4000" b="1" i="1" u="none" baseline="0" dirty="0">
              <a:latin typeface="Apple Chancery"/>
              <a:cs typeface="Apple Chancery"/>
            </a:endParaRPr>
          </a:p>
          <a:p>
            <a:pPr marL="0" indent="0" algn="ctr" rtl="0">
              <a:buNone/>
            </a:pPr>
            <a:r>
              <a:rPr lang="bs-Latn" sz="4000" b="1" i="1" u="none" baseline="0">
                <a:latin typeface="Apple Chancery"/>
                <a:cs typeface="Apple Chancery"/>
              </a:rPr>
              <a:t>KAD </a:t>
            </a:r>
            <a:r>
              <a:rPr lang="bs-Latn" sz="4000" b="1" i="1" u="none" baseline="0" dirty="0">
                <a:latin typeface="Apple Chancery"/>
                <a:cs typeface="Apple Chancery"/>
              </a:rPr>
              <a:t>BUDETE IZLAGALI</a:t>
            </a:r>
            <a:endParaRPr lang="bs-Latn" sz="4000" b="1" i="1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21880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135"/>
            <a:ext cx="8054787" cy="2139591"/>
          </a:xfrm>
        </p:spPr>
        <p:txBody>
          <a:bodyPr/>
          <a:lstStyle/>
          <a:p>
            <a:pPr algn="ctr" rtl="0"/>
            <a:r>
              <a:rPr lang="bs-Latn" b="0" i="0" u="none" baseline="0">
                <a:latin typeface="Arial Rounded MT Bold"/>
                <a:cs typeface="Arial Rounded MT Bold"/>
              </a:rPr>
              <a:t>NAŽALOST, TO ZAHTIJEVA TEŽAK RAD</a:t>
            </a:r>
            <a:br>
              <a:rPr lang="bs-Latn">
                <a:latin typeface="Arial Rounded MT Bold"/>
                <a:cs typeface="Arial Rounded MT Bold"/>
              </a:rPr>
            </a:br>
            <a:br>
              <a:rPr lang="bs-Latn">
                <a:latin typeface="Arial Rounded MT Bold"/>
                <a:cs typeface="Arial Rounded MT Bold"/>
              </a:rPr>
            </a:br>
            <a:endParaRPr lang="bs-Latn" sz="4400" dirty="0">
              <a:latin typeface="Arial Rounded MT Bold"/>
              <a:cs typeface="Arial Rounded MT Bold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3136" y="2139592"/>
            <a:ext cx="7741651" cy="4522714"/>
          </a:xfrm>
        </p:spPr>
        <p:txBody>
          <a:bodyPr>
            <a:normAutofit lnSpcReduction="10000"/>
          </a:bodyPr>
          <a:lstStyle/>
          <a:p>
            <a:pPr marL="0" indent="0" rtl="0">
              <a:buNone/>
            </a:pPr>
            <a:r>
              <a:rPr lang="bs-Latn" sz="3200" b="1" i="1" u="none" baseline="0" dirty="0"/>
              <a:t>NAROČITO NA </a:t>
            </a:r>
            <a:r>
              <a:rPr lang="bs-Latn" sz="3200" b="1" i="1" dirty="0"/>
              <a:t>SU</a:t>
            </a:r>
            <a:r>
              <a:rPr lang="bs-Latn" sz="3200" b="1" i="1" u="none" baseline="0" dirty="0"/>
              <a:t>DU</a:t>
            </a:r>
          </a:p>
          <a:p>
            <a:pPr marL="0" indent="0" rtl="0">
              <a:buNone/>
            </a:pPr>
            <a:r>
              <a:rPr lang="bs-Latn" sz="3200" b="0" i="0" u="none" baseline="0" dirty="0"/>
              <a:t>KONTROLIRAJTE SVOJU NERVOZU</a:t>
            </a:r>
          </a:p>
          <a:p>
            <a:pPr marL="0" indent="0" rtl="0">
              <a:buNone/>
            </a:pPr>
            <a:r>
              <a:rPr lang="bs-Latn" sz="3200" b="0" i="0" u="none" baseline="0" dirty="0"/>
              <a:t>      BUDITE ODLIČNO PRIPREMLJENI</a:t>
            </a:r>
          </a:p>
          <a:p>
            <a:pPr marL="0" indent="0" rtl="0">
              <a:buNone/>
            </a:pPr>
            <a:r>
              <a:rPr lang="bs-Latn" sz="3200" b="0" i="0" u="none" baseline="0" dirty="0"/>
              <a:t>             OPUSTITE SE I DIŠITE </a:t>
            </a:r>
          </a:p>
          <a:p>
            <a:pPr marL="0" indent="0" rtl="0">
              <a:buNone/>
            </a:pPr>
            <a:r>
              <a:rPr lang="bs-Latn" sz="3200" b="0" i="0" u="none" baseline="0" dirty="0"/>
              <a:t>	       VIZUALIZIRAJTE USPJEH</a:t>
            </a:r>
          </a:p>
          <a:p>
            <a:pPr marL="0" indent="0" algn="ctr" rtl="0">
              <a:buNone/>
            </a:pPr>
            <a:r>
              <a:rPr lang="bs-Latn" sz="3200" b="0" i="0" u="none" baseline="0" dirty="0"/>
              <a:t>                VJEŽBAJTE I SAMO 			VJEŽBAJTE</a:t>
            </a:r>
          </a:p>
          <a:p>
            <a:pPr marL="0" indent="0" algn="l" rtl="0">
              <a:buNone/>
            </a:pPr>
            <a:endParaRPr lang="bs-Latn" sz="3200" dirty="0"/>
          </a:p>
        </p:txBody>
      </p:sp>
    </p:spTree>
    <p:extLst>
      <p:ext uri="{BB962C8B-B14F-4D97-AF65-F5344CB8AC3E}">
        <p14:creationId xmlns:p14="http://schemas.microsoft.com/office/powerpoint/2010/main" val="196368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1769782"/>
          </a:xfrm>
        </p:spPr>
        <p:txBody>
          <a:bodyPr/>
          <a:lstStyle/>
          <a:p>
            <a:endParaRPr lang="bs-Lat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54" y="1148076"/>
            <a:ext cx="8419873" cy="5427254"/>
          </a:xfrm>
        </p:spPr>
        <p:txBody>
          <a:bodyPr>
            <a:normAutofit fontScale="77500" lnSpcReduction="20000"/>
          </a:bodyPr>
          <a:lstStyle/>
          <a:p>
            <a:pPr algn="l" rtl="0">
              <a:buFont typeface="Wingdings" charset="2"/>
              <a:buChar char="§"/>
            </a:pPr>
            <a:endParaRPr lang="bs-Latn" dirty="0"/>
          </a:p>
          <a:p>
            <a:pPr algn="l" rtl="0">
              <a:buFont typeface="Wingdings" charset="2"/>
              <a:buChar char="§"/>
            </a:pPr>
            <a:r>
              <a:rPr lang="bs-Latn" sz="2800" b="0" i="0" u="none" baseline="0" dirty="0"/>
              <a:t> </a:t>
            </a:r>
            <a:r>
              <a:rPr lang="bs-Latn" sz="3500" b="0" i="0" u="none" baseline="0" dirty="0"/>
              <a:t>UPOZNAJTE SVOJ PREDMET SA SVIH STRANA</a:t>
            </a:r>
          </a:p>
          <a:p>
            <a:pPr algn="l" rtl="0">
              <a:buFont typeface="Wingdings" charset="2"/>
              <a:buChar char="§"/>
            </a:pPr>
            <a:r>
              <a:rPr lang="bs-Latn" sz="3500" b="0" i="0" u="none" baseline="0" dirty="0"/>
              <a:t> UPOZNAJTE VAŠEG SUDIJU/SUDIJE</a:t>
            </a:r>
          </a:p>
          <a:p>
            <a:pPr algn="l" rtl="0">
              <a:buFont typeface="Wingdings" charset="2"/>
              <a:buChar char="§"/>
            </a:pPr>
            <a:r>
              <a:rPr lang="bs-Latn" sz="3500" b="0" i="0" u="none" baseline="0" dirty="0"/>
              <a:t> PRIKUPITE SVE RELEVANTNE ČINJENICE I PRAVO</a:t>
            </a:r>
          </a:p>
          <a:p>
            <a:pPr algn="l" rtl="0">
              <a:buFont typeface="Wingdings" charset="2"/>
              <a:buChar char="§"/>
            </a:pPr>
            <a:r>
              <a:rPr lang="bs-Latn" sz="3500" b="0" i="0" u="none" baseline="0" dirty="0"/>
              <a:t> ZNAJTE ŠTA ŽELITE POSTIĆI</a:t>
            </a:r>
          </a:p>
          <a:p>
            <a:pPr algn="l" rtl="0">
              <a:buFont typeface="Wingdings" charset="2"/>
              <a:buChar char="§"/>
            </a:pPr>
            <a:r>
              <a:rPr lang="bs-Latn" sz="3500" b="0" i="0" u="none" baseline="0" dirty="0"/>
              <a:t> VODITE SUD KA CILJU KOJI NASTOJITE POSTIĆI</a:t>
            </a:r>
          </a:p>
          <a:p>
            <a:pPr algn="l" rtl="0">
              <a:buFont typeface="Wingdings" charset="2"/>
              <a:buChar char="§"/>
            </a:pPr>
            <a:r>
              <a:rPr lang="bs-Latn" sz="3500" b="0" i="0" u="none" baseline="0" dirty="0"/>
              <a:t> PRIPREMITE GLAVNE CRTE SVOJE PREZENTACIJE.</a:t>
            </a:r>
          </a:p>
          <a:p>
            <a:pPr marL="0" indent="0" algn="l" rtl="0">
              <a:buNone/>
            </a:pPr>
            <a:endParaRPr lang="bs-Latn" sz="3500" dirty="0"/>
          </a:p>
          <a:p>
            <a:pPr marL="0" indent="0" algn="ctr" rtl="0">
              <a:buNone/>
            </a:pPr>
            <a:r>
              <a:rPr lang="bs-Latn" sz="4000" b="0" i="0" u="none" baseline="0" dirty="0"/>
              <a:t>KORAK PO KORAK PO KORAK</a:t>
            </a:r>
          </a:p>
          <a:p>
            <a:pPr algn="l" rtl="0">
              <a:buFont typeface="Wingdings" charset="2"/>
              <a:buChar char="§"/>
            </a:pPr>
            <a:endParaRPr lang="bs-Lat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325" y="330507"/>
            <a:ext cx="7692153" cy="817568"/>
          </a:xfrm>
        </p:spPr>
        <p:txBody>
          <a:bodyPr/>
          <a:lstStyle/>
          <a:p>
            <a:pPr algn="ctr" rtl="0"/>
            <a:r>
              <a:rPr lang="bs-Latn" sz="3600" b="0" i="0" u="sng" baseline="0" dirty="0"/>
              <a:t>PRIVUCITE PAŽNJU I BUDITE UVJERLJIVI</a:t>
            </a:r>
            <a:endParaRPr lang="bs-Latn" sz="3600" u="sng" dirty="0"/>
          </a:p>
        </p:txBody>
      </p:sp>
    </p:spTree>
    <p:extLst>
      <p:ext uri="{BB962C8B-B14F-4D97-AF65-F5344CB8AC3E}">
        <p14:creationId xmlns:p14="http://schemas.microsoft.com/office/powerpoint/2010/main" val="10404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71" y="1513370"/>
            <a:ext cx="8611235" cy="518372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bs-Latn" sz="3200" b="1" i="0" u="sng" baseline="0"/>
              <a:t>UVOD:</a:t>
            </a:r>
            <a:r>
              <a:rPr lang="bs-Latn" sz="3200" b="0" i="0" u="none" baseline="0"/>
              <a:t> </a:t>
            </a:r>
            <a:r>
              <a:rPr lang="bs-Latn" sz="3200" b="1" i="0" u="sng" baseline="0"/>
              <a:t> </a:t>
            </a:r>
            <a:r>
              <a:rPr lang="bs-Latn" sz="3600" b="0" i="0" u="none" baseline="0"/>
              <a:t>Predstavite se i recite koga zastupate, vašu namjeru i temu. Uspostavite odnos s publikom.</a:t>
            </a:r>
          </a:p>
          <a:p>
            <a:pPr marL="0" indent="0" algn="l" rtl="0">
              <a:buNone/>
            </a:pPr>
            <a:r>
              <a:rPr lang="bs-Latn" sz="3200" b="1" i="0" u="sng" baseline="0"/>
              <a:t>TIJELO:</a:t>
            </a:r>
            <a:r>
              <a:rPr lang="bs-Latn" sz="3200" b="0" i="0" u="none" baseline="0"/>
              <a:t> </a:t>
            </a:r>
            <a:r>
              <a:rPr lang="bs-Latn" sz="3600" b="0" i="0" u="none" baseline="0"/>
              <a:t>Predstavite svoje najvažnije tačke i popratne materijale, dokaze i zakone.</a:t>
            </a:r>
          </a:p>
          <a:p>
            <a:pPr marL="0" indent="0" algn="l" rtl="0">
              <a:buNone/>
            </a:pPr>
            <a:r>
              <a:rPr lang="bs-Latn" sz="3200" b="1" i="0" u="sng" baseline="0"/>
              <a:t>ZAKLJUČAK:</a:t>
            </a:r>
            <a:r>
              <a:rPr lang="bs-Latn" sz="3600" b="0" i="0" u="none" baseline="0"/>
              <a:t> REZIMIRAJTE svoju namjeru, temu i najvažnije tačke.  Ponudite snažnu završnicu.</a:t>
            </a:r>
            <a:endParaRPr lang="bs-Latn" sz="3200" b="1" u="sng" dirty="0"/>
          </a:p>
          <a:p>
            <a:pPr marL="0" indent="0" algn="l" rtl="0">
              <a:buNone/>
            </a:pPr>
            <a:endParaRPr lang="bs-Latn" sz="3200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325" y="295716"/>
            <a:ext cx="7692153" cy="833837"/>
          </a:xfrm>
        </p:spPr>
        <p:txBody>
          <a:bodyPr/>
          <a:lstStyle/>
          <a:p>
            <a:pPr algn="ctr" rtl="0"/>
            <a:r>
              <a:rPr lang="bs-Latn" sz="4000" b="0" i="0" u="none" baseline="0"/>
              <a:t>TRI DIJELA VAŠE PREZENTACIJE</a:t>
            </a:r>
            <a:endParaRPr lang="bs-Latn" sz="4000" dirty="0"/>
          </a:p>
        </p:txBody>
      </p:sp>
    </p:spTree>
    <p:extLst>
      <p:ext uri="{BB962C8B-B14F-4D97-AF65-F5344CB8AC3E}">
        <p14:creationId xmlns:p14="http://schemas.microsoft.com/office/powerpoint/2010/main" val="710307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13" y="-1116106"/>
            <a:ext cx="7556313" cy="1116106"/>
          </a:xfrm>
        </p:spPr>
        <p:txBody>
          <a:bodyPr/>
          <a:lstStyle/>
          <a:p>
            <a:endParaRPr lang="bs-Lat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97" y="487063"/>
            <a:ext cx="7196340" cy="6036082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r>
              <a:rPr lang="bs-Latn" sz="3600" b="0" i="0" u="sng" baseline="0"/>
              <a:t>VAŠA TEMA</a:t>
            </a:r>
          </a:p>
          <a:p>
            <a:pPr marL="0" indent="0" algn="ctr" rtl="0">
              <a:buNone/>
            </a:pPr>
            <a:r>
              <a:rPr lang="bs-Latn" sz="3600" b="0" i="0" u="none" baseline="0"/>
              <a:t> O čemu se radi u predmetu na kojem radite?</a:t>
            </a:r>
          </a:p>
          <a:p>
            <a:pPr marL="0" indent="0" algn="ctr" rtl="0">
              <a:buNone/>
            </a:pPr>
            <a:r>
              <a:rPr lang="bs-Latn" sz="3600" b="0" i="0" u="sng" baseline="0"/>
              <a:t>Tema se provlači kroz svaki segment suđenja. </a:t>
            </a:r>
          </a:p>
          <a:p>
            <a:pPr marL="0" indent="0" algn="ctr" rtl="0">
              <a:buNone/>
            </a:pPr>
            <a:r>
              <a:rPr lang="bs-Latn" sz="3600" b="0" i="0" u="none" baseline="0">
                <a:latin typeface="Arial Rounded MT Bold"/>
                <a:cs typeface="Arial Rounded MT Bold"/>
              </a:rPr>
              <a:t>Komunicirajte</a:t>
            </a:r>
            <a:r>
              <a:rPr lang="bs-Latn" sz="2800" b="0" i="0" u="none" baseline="0">
                <a:latin typeface="Arial Rounded MT Bold"/>
                <a:cs typeface="Arial Rounded MT Bold"/>
              </a:rPr>
              <a:t> </a:t>
            </a:r>
          </a:p>
          <a:p>
            <a:pPr marL="0" indent="0" algn="ctr" rtl="0">
              <a:buNone/>
            </a:pPr>
            <a:r>
              <a:rPr lang="bs-Latn" sz="3600" b="0" i="0" u="none" baseline="0">
                <a:latin typeface="Arial Rounded MT Bold"/>
                <a:cs typeface="Arial Rounded MT Bold"/>
              </a:rPr>
              <a:t>centralnu temu vašeg </a:t>
            </a:r>
            <a:endParaRPr lang="bs-Latn" sz="2800" dirty="0">
              <a:latin typeface="Arial Rounded MT Bold"/>
              <a:cs typeface="Arial Rounded MT Bold"/>
            </a:endParaRPr>
          </a:p>
          <a:p>
            <a:pPr marL="0" indent="0" algn="ctr" rtl="0">
              <a:buNone/>
            </a:pPr>
            <a:r>
              <a:rPr lang="bs-Latn" sz="3600" b="0" i="0" u="none" baseline="0">
                <a:latin typeface="Arial Rounded MT Bold"/>
                <a:cs typeface="Arial Rounded MT Bold"/>
              </a:rPr>
              <a:t> predmeta od početka do kraja </a:t>
            </a:r>
          </a:p>
          <a:p>
            <a:pPr marL="0" indent="0" algn="ctr" rtl="0">
              <a:buNone/>
            </a:pPr>
            <a:r>
              <a:rPr lang="bs-Latn" sz="3600" b="0" i="0" u="none" baseline="0">
                <a:latin typeface="Arial Rounded MT Bold"/>
                <a:cs typeface="Arial Rounded MT Bold"/>
              </a:rPr>
              <a:t> uz jasnu poruku. </a:t>
            </a:r>
          </a:p>
        </p:txBody>
      </p:sp>
    </p:spTree>
    <p:extLst>
      <p:ext uri="{BB962C8B-B14F-4D97-AF65-F5344CB8AC3E}">
        <p14:creationId xmlns:p14="http://schemas.microsoft.com/office/powerpoint/2010/main" val="207145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bs-Latn" sz="4000" b="1" i="0" u="none" baseline="0"/>
              <a:t>GLAVNE CRTE</a:t>
            </a:r>
            <a:r>
              <a:rPr lang="bs-Latn" sz="4000" b="0" i="0" u="none" baseline="0"/>
              <a:t> </a:t>
            </a:r>
            <a:endParaRPr lang="bs-Lat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72" y="1582950"/>
            <a:ext cx="8767802" cy="5061961"/>
          </a:xfrm>
        </p:spPr>
        <p:txBody>
          <a:bodyPr>
            <a:noAutofit/>
          </a:bodyPr>
          <a:lstStyle/>
          <a:p>
            <a:pPr algn="l" rtl="0"/>
            <a:r>
              <a:rPr lang="bs-Latn" sz="2400" b="1" i="0" u="none" baseline="0"/>
              <a:t> UVODNA RIJEČ </a:t>
            </a:r>
            <a:r>
              <a:rPr lang="bs-Latn" sz="2400" b="0" i="0" u="none" baseline="0"/>
              <a:t>– PREDSTAVITE TEMU I PREGLED SLUČAJA</a:t>
            </a:r>
          </a:p>
          <a:p>
            <a:pPr algn="l" rtl="0"/>
            <a:r>
              <a:rPr lang="bs-Latn" sz="2400" b="1" i="0" u="none" baseline="0"/>
              <a:t>PRVA TAČKA </a:t>
            </a:r>
            <a:r>
              <a:rPr lang="bs-Latn" sz="2400" b="0" i="0" u="none" baseline="0"/>
              <a:t>– DEFINIRAJTE PRVU GLAVU TAČKU SVOJE PREZENTACIJE (KLJUČNI ARGUMENTI U VAŠU KORIST)</a:t>
            </a:r>
            <a:endParaRPr lang="bs-Latn" sz="2400" dirty="0"/>
          </a:p>
          <a:p>
            <a:pPr marL="0" indent="0" algn="l" rtl="0">
              <a:buNone/>
            </a:pPr>
            <a:r>
              <a:rPr lang="bs-Latn" sz="2400" b="0" i="0" u="none" baseline="0"/>
              <a:t>      </a:t>
            </a:r>
            <a:r>
              <a:rPr lang="bs-Latn" sz="2400" b="1" i="0" u="none" baseline="0"/>
              <a:t>  1) POD-TAČKA </a:t>
            </a:r>
            <a:r>
              <a:rPr lang="bs-Latn" sz="2400" b="0" i="0" u="none" baseline="0"/>
              <a:t>– SVAKA POD-TAČKA SADRŽI     	POTKREPLJUJUĆE DOKAZE I/ILI RELEVANTNE ZAKONE. </a:t>
            </a:r>
          </a:p>
          <a:p>
            <a:pPr marL="0" indent="0" algn="l" rtl="0">
              <a:buNone/>
            </a:pPr>
            <a:r>
              <a:rPr lang="bs-Latn" sz="2400" b="0" i="0" u="none" baseline="0"/>
              <a:t>       </a:t>
            </a:r>
            <a:r>
              <a:rPr lang="bs-Latn" sz="2400" b="1" i="0" u="none" baseline="0"/>
              <a:t> 2) POD-TAČKA – </a:t>
            </a:r>
          </a:p>
          <a:p>
            <a:pPr algn="l" rtl="0">
              <a:buFont typeface="Wingdings" charset="2"/>
              <a:buChar char="q"/>
            </a:pPr>
            <a:r>
              <a:rPr lang="bs-Latn" sz="2400" b="1" i="0" u="none" baseline="0"/>
              <a:t>  TAČKA DVA – </a:t>
            </a:r>
            <a:r>
              <a:rPr lang="bs-Latn" sz="2400" b="0" i="0" u="none" baseline="0"/>
              <a:t>……</a:t>
            </a:r>
          </a:p>
          <a:p>
            <a:pPr algn="l" rtl="0">
              <a:buFont typeface="Wingdings" charset="2"/>
              <a:buChar char="q"/>
            </a:pPr>
            <a:r>
              <a:rPr lang="bs-Latn" sz="2400" b="1" i="0" u="none" baseline="0"/>
              <a:t>  ZAKLJUČAK – </a:t>
            </a:r>
            <a:r>
              <a:rPr lang="bs-Latn" sz="2400" b="0" i="0" u="none" baseline="0"/>
              <a:t>PONOVO NAGLASITE TEMU I GLAVNE TAČKE I TAKO ĆETE IZLOŽITI JEDINSTVEN I KOHERENTAN ARGUMENT.</a:t>
            </a:r>
          </a:p>
          <a:p>
            <a:pPr marL="0" indent="0" algn="l" rtl="0">
              <a:buNone/>
            </a:pPr>
            <a:endParaRPr lang="bs-Latn" sz="2400" b="1" dirty="0"/>
          </a:p>
          <a:p>
            <a:pPr marL="0" indent="0" algn="l" rtl="0">
              <a:buNone/>
            </a:pPr>
            <a:endParaRPr lang="bs-Latn" sz="2400" b="1" dirty="0"/>
          </a:p>
          <a:p>
            <a:pPr marL="0" indent="0" algn="l" rtl="0">
              <a:buNone/>
            </a:pPr>
            <a:endParaRPr lang="bs-Latn" sz="2400" b="1" dirty="0"/>
          </a:p>
          <a:p>
            <a:pPr marL="0" indent="0" algn="l" rtl="0">
              <a:buNone/>
            </a:pPr>
            <a:endParaRPr lang="bs-Latn" sz="2400" b="1" dirty="0"/>
          </a:p>
          <a:p>
            <a:pPr marL="0" indent="0" algn="l" rtl="0">
              <a:buNone/>
            </a:pPr>
            <a:r>
              <a:rPr lang="bs-Latn" sz="2400" b="0" i="0" u="none" baseline="0"/>
              <a:t>  </a:t>
            </a:r>
            <a:endParaRPr lang="bs-Latn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69586" y="-260926"/>
            <a:ext cx="7985201" cy="574037"/>
          </a:xfrm>
        </p:spPr>
        <p:txBody>
          <a:bodyPr/>
          <a:lstStyle/>
          <a:p>
            <a:endParaRPr lang="bs-Latn" dirty="0"/>
          </a:p>
        </p:txBody>
      </p:sp>
    </p:spTree>
    <p:extLst>
      <p:ext uri="{BB962C8B-B14F-4D97-AF65-F5344CB8AC3E}">
        <p14:creationId xmlns:p14="http://schemas.microsoft.com/office/powerpoint/2010/main" val="2473087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49" y="-1"/>
            <a:ext cx="7880823" cy="1668089"/>
          </a:xfrm>
        </p:spPr>
        <p:txBody>
          <a:bodyPr/>
          <a:lstStyle/>
          <a:p>
            <a:pPr algn="ctr" rtl="0"/>
            <a:br>
              <a:rPr lang="bs-Latn"/>
            </a:br>
            <a:r>
              <a:rPr lang="bs-Latn" b="1" i="0" u="none" baseline="0"/>
              <a:t>SADA SE DOBRO UPOZNAJTE</a:t>
            </a:r>
            <a:br>
              <a:rPr lang="bs-Latn" b="1"/>
            </a:br>
            <a:r>
              <a:rPr lang="bs-Latn" b="1" i="0" u="none" baseline="0"/>
              <a:t> SA SADRŽAJEM I USVOJITE NAČIN IZLAGANJA</a:t>
            </a:r>
            <a:endParaRPr lang="bs-Lat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48" y="2139592"/>
            <a:ext cx="8860807" cy="4557504"/>
          </a:xfrm>
        </p:spPr>
        <p:txBody>
          <a:bodyPr>
            <a:normAutofit lnSpcReduction="10000"/>
          </a:bodyPr>
          <a:lstStyle/>
          <a:p>
            <a:pPr algn="l" rtl="0"/>
            <a:r>
              <a:rPr lang="bs-Latn" sz="3200" b="0" i="0" u="none" baseline="0"/>
              <a:t>  ČITAJTE I VJEŽBAJTE DINAMIKU IZLAGANJA I DIJELOVE KOJE TREBA NAGLASITI.</a:t>
            </a:r>
          </a:p>
          <a:p>
            <a:pPr marL="0" indent="0" algn="l" rtl="0">
              <a:buNone/>
            </a:pPr>
            <a:endParaRPr lang="bs-Latn" sz="900" dirty="0"/>
          </a:p>
          <a:p>
            <a:pPr algn="l" rtl="0"/>
            <a:r>
              <a:rPr lang="bs-Latn" sz="3200" b="0" i="0" u="none" baseline="0"/>
              <a:t>  UPOZNAJTE SE SA SADRŽAJEM - ALI </a:t>
            </a:r>
            <a:r>
              <a:rPr lang="bs-Latn" sz="3200" b="0" i="1" u="none" baseline="0"/>
              <a:t>NEMOJTE GA UČITI NAPAMET</a:t>
            </a:r>
          </a:p>
          <a:p>
            <a:pPr marL="0" indent="0" algn="l" rtl="0">
              <a:buNone/>
            </a:pPr>
            <a:endParaRPr lang="bs-Latn" sz="900" dirty="0"/>
          </a:p>
          <a:p>
            <a:pPr algn="l" rtl="0"/>
            <a:r>
              <a:rPr lang="bs-Latn" sz="3200" b="0" i="0" u="none" baseline="0"/>
              <a:t>  IZLAŽITE PRED PRIJATELJIMA I RODBINOM DA BISTE ČULI POVRATNE INFORMACIJE OD NJIH I UMANJITE TREMU.</a:t>
            </a:r>
            <a:endParaRPr lang="bs-Latn" sz="3200" dirty="0"/>
          </a:p>
          <a:p>
            <a:pPr marL="0" indent="0" algn="l" rtl="0">
              <a:buNone/>
            </a:pPr>
            <a:endParaRPr lang="bs-Latn" sz="3200" dirty="0"/>
          </a:p>
          <a:p>
            <a:endParaRPr lang="bs-Latn" sz="2800" dirty="0"/>
          </a:p>
          <a:p>
            <a:endParaRPr lang="bs-Latn" sz="2800" dirty="0"/>
          </a:p>
        </p:txBody>
      </p:sp>
    </p:spTree>
    <p:extLst>
      <p:ext uri="{BB962C8B-B14F-4D97-AF65-F5344CB8AC3E}">
        <p14:creationId xmlns:p14="http://schemas.microsoft.com/office/powerpoint/2010/main" val="349231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06" y="417480"/>
            <a:ext cx="7556313" cy="698625"/>
          </a:xfrm>
        </p:spPr>
        <p:txBody>
          <a:bodyPr/>
          <a:lstStyle/>
          <a:p>
            <a:pPr algn="ctr" rtl="0"/>
            <a:r>
              <a:rPr lang="bs-Latn" sz="3200" b="1" i="0" u="none" baseline="0"/>
              <a:t>EFEKTIVNO USMENO IZLAGANJE</a:t>
            </a:r>
            <a:endParaRPr lang="bs-Lat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942" y="1389768"/>
            <a:ext cx="8512878" cy="5150772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charset="2"/>
              <a:buChar char="u"/>
            </a:pPr>
            <a:r>
              <a:rPr lang="bs-Latn" sz="2800" b="0" i="0" u="none" baseline="0" dirty="0"/>
              <a:t> IZLAGANJE TREBA BITI OPUŠTENO I PRIRODNO.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 dirty="0"/>
              <a:t> IZBJE</a:t>
            </a:r>
            <a:r>
              <a:rPr lang="en-GB" sz="2800" b="0" i="0" u="none" baseline="0" dirty="0"/>
              <a:t>G</a:t>
            </a:r>
            <a:r>
              <a:rPr lang="bs-Latn" sz="2800" b="0" i="0" u="none" baseline="0" dirty="0"/>
              <a:t>AVAJTE POŠTAPALICE "UH"- "HMM"- "ZNATE"…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 dirty="0"/>
              <a:t> DA LI VAM GLAS ZVUČI AUTORITATIVNO?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 dirty="0"/>
              <a:t> DINAMIKA:  PREBRZO ILI PRESPORO?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 dirty="0"/>
              <a:t> VJEŽBAJTE JASAN IZGOVOR SVAKE RIJEČI.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 dirty="0"/>
              <a:t> IZBJEGAVAJTE MONOTONO IZLAGANJE – MIJENJAJTE BRZINU I TON.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 dirty="0"/>
              <a:t> STRATEŠKE PAUZE MOGU BITI VRLO EFEKTIVNE.</a:t>
            </a:r>
            <a:endParaRPr lang="bs-Latn" sz="2800" dirty="0"/>
          </a:p>
        </p:txBody>
      </p:sp>
    </p:spTree>
    <p:extLst>
      <p:ext uri="{BB962C8B-B14F-4D97-AF65-F5344CB8AC3E}">
        <p14:creationId xmlns:p14="http://schemas.microsoft.com/office/powerpoint/2010/main" val="3859691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99" y="312966"/>
            <a:ext cx="7556313" cy="608972"/>
          </a:xfrm>
        </p:spPr>
        <p:txBody>
          <a:bodyPr/>
          <a:lstStyle/>
          <a:p>
            <a:pPr algn="ctr" rtl="0"/>
            <a:r>
              <a:rPr lang="bs-Latn" b="1" i="0" u="none" baseline="0"/>
              <a:t>GOVOR TIJELA I IZLAGANJE</a:t>
            </a:r>
            <a:endParaRPr lang="bs-Lat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258"/>
            <a:ext cx="8993956" cy="5531627"/>
          </a:xfrm>
        </p:spPr>
        <p:txBody>
          <a:bodyPr>
            <a:normAutofit fontScale="92500" lnSpcReduction="10000"/>
          </a:bodyPr>
          <a:lstStyle/>
          <a:p>
            <a:pPr algn="l" rtl="0">
              <a:buFont typeface="Wingdings" charset="2"/>
              <a:buChar char="u"/>
            </a:pPr>
            <a:r>
              <a:rPr lang="bs-Latn" sz="2800" b="0" i="0" u="none" baseline="0"/>
              <a:t> GOVOR TIJELA SE TREBA POKLAPATI SA VAŠOM PORUKOM.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/>
              <a:t> USKLADITE IZRAZ LICA I OSJEĆAJE SA PORUKOM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/>
              <a:t> USPOSTAVITE ODNOS – OČI I IZRAZI LICA. 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/>
              <a:t> IZBJEGAVAJTE SNIŽENI AFEKT.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/>
              <a:t> KORISTITE PRIRODNE GESTOVE DA BISTE POJASNILI ILI NAGLASILI NEŠTO. </a:t>
            </a:r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/>
              <a:t> ODJENITE SE PROFESIONALNO.</a:t>
            </a:r>
            <a:endParaRPr lang="bs-Latn" sz="2800" dirty="0"/>
          </a:p>
          <a:p>
            <a:pPr algn="l" rtl="0">
              <a:buFont typeface="Wingdings" charset="2"/>
              <a:buChar char="u"/>
            </a:pPr>
            <a:r>
              <a:rPr lang="bs-Latn" sz="2800" b="0" i="0" u="none" baseline="0"/>
              <a:t> DRŽANJE OSTAVLJA UTISAK - STANITE ČVRSTO I USPRAVNO.</a:t>
            </a:r>
            <a:endParaRPr lang="bs-Latn" sz="2800" dirty="0"/>
          </a:p>
        </p:txBody>
      </p:sp>
    </p:spTree>
    <p:extLst>
      <p:ext uri="{BB962C8B-B14F-4D97-AF65-F5344CB8AC3E}">
        <p14:creationId xmlns:p14="http://schemas.microsoft.com/office/powerpoint/2010/main" val="216137978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8290</TotalTime>
  <Words>741</Words>
  <Application>Microsoft Office PowerPoint</Application>
  <PresentationFormat>On-screen Show (4:3)</PresentationFormat>
  <Paragraphs>124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Apple Chancery</vt:lpstr>
      <vt:lpstr>Arial</vt:lpstr>
      <vt:lpstr>Arial Rounded MT Bold</vt:lpstr>
      <vt:lpstr>Calibri</vt:lpstr>
      <vt:lpstr>Rockwell</vt:lpstr>
      <vt:lpstr>Wingdings</vt:lpstr>
      <vt:lpstr>Advantage</vt:lpstr>
      <vt:lpstr>PowerPoint Presentation</vt:lpstr>
      <vt:lpstr>NAŽALOST, TO ZAHTIJEVA TEŽAK RAD  </vt:lpstr>
      <vt:lpstr>PowerPoint Presentation</vt:lpstr>
      <vt:lpstr>PowerPoint Presentation</vt:lpstr>
      <vt:lpstr>PowerPoint Presentation</vt:lpstr>
      <vt:lpstr>GLAVNE CRTE </vt:lpstr>
      <vt:lpstr> SADA SE DOBRO UPOZNAJTE  SA SADRŽAJEM I USVOJITE NAČIN IZLAGANJA</vt:lpstr>
      <vt:lpstr>EFEKTIVNO USMENO IZLAGANJE</vt:lpstr>
      <vt:lpstr>GOVOR TIJELA I IZLAGANJE</vt:lpstr>
      <vt:lpstr>UVJEŽBAJTE SVOJ GOVOR</vt:lpstr>
      <vt:lpstr>AKO SVE OVO URADITE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</dc:creator>
  <cp:lastModifiedBy>Lenovo V110</cp:lastModifiedBy>
  <cp:revision>46</cp:revision>
  <cp:lastPrinted>2017-11-26T15:11:02Z</cp:lastPrinted>
  <dcterms:created xsi:type="dcterms:W3CDTF">2017-11-21T16:01:46Z</dcterms:created>
  <dcterms:modified xsi:type="dcterms:W3CDTF">2018-08-30T13:46:35Z</dcterms:modified>
</cp:coreProperties>
</file>